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gahAzXclHMjRagXZpZ6OvAYrOU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14A5C34-19D0-41D6-9D65-54F8178F6D5B}">
  <a:tblStyle styleId="{D14A5C34-19D0-41D6-9D65-54F8178F6D5B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b05555e95a_2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b05555e95a_2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b05555e95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3b05555e95a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b05555e95a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3b05555e95a_2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b05555e95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b05555e95a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 dir="l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Relationship Id="rId4" Type="http://schemas.openxmlformats.org/officeDocument/2006/relationships/image" Target="../media/image16.jpg"/><Relationship Id="rId11" Type="http://schemas.openxmlformats.org/officeDocument/2006/relationships/image" Target="../media/image8.png"/><Relationship Id="rId10" Type="http://schemas.openxmlformats.org/officeDocument/2006/relationships/image" Target="../media/image19.png"/><Relationship Id="rId9" Type="http://schemas.openxmlformats.org/officeDocument/2006/relationships/image" Target="../media/image12.png"/><Relationship Id="rId5" Type="http://schemas.openxmlformats.org/officeDocument/2006/relationships/image" Target="../media/image20.png"/><Relationship Id="rId6" Type="http://schemas.openxmlformats.org/officeDocument/2006/relationships/image" Target="../media/image14.png"/><Relationship Id="rId7" Type="http://schemas.openxmlformats.org/officeDocument/2006/relationships/image" Target="../media/image13.jpg"/><Relationship Id="rId8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" y="2707792"/>
            <a:ext cx="121920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L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PROYECTO </a:t>
            </a:r>
            <a:r>
              <a:rPr lang="es-CL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b="0" i="0" lang="es-CL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Hayashi Ha Online</a:t>
            </a:r>
            <a:r>
              <a:rPr lang="es-CL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L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PRESENTACIÓN FINAL CAPSTONE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84" name="Google Shape;18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8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Hayashi Ha Online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86" name="Google Shape;186;p8"/>
          <p:cNvSpPr txBox="1"/>
          <p:nvPr/>
        </p:nvSpPr>
        <p:spPr>
          <a:xfrm>
            <a:off x="-1486365" y="2784457"/>
            <a:ext cx="5652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Arquitectura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7" name="Google Shape;187;p8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8" name="Google Shape;188;p8" title="DArquitectura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9825" y="1129199"/>
            <a:ext cx="8485350" cy="473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b05555e95a_2_66"/>
          <p:cNvSpPr txBox="1"/>
          <p:nvPr/>
        </p:nvSpPr>
        <p:spPr>
          <a:xfrm>
            <a:off x="2580825" y="427500"/>
            <a:ext cx="687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Diseño de </a:t>
            </a: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Patrón</a:t>
            </a: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Arquitectónico</a:t>
            </a:r>
            <a:endParaRPr/>
          </a:p>
        </p:txBody>
      </p:sp>
      <p:sp>
        <p:nvSpPr>
          <p:cNvPr id="194" name="Google Shape;194;g3b05555e95a_2_66"/>
          <p:cNvSpPr txBox="1"/>
          <p:nvPr/>
        </p:nvSpPr>
        <p:spPr>
          <a:xfrm>
            <a:off x="757475" y="2191850"/>
            <a:ext cx="3299700" cy="29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1800">
                <a:solidFill>
                  <a:schemeClr val="dk1"/>
                </a:solidFill>
              </a:rPr>
              <a:t>• Patrón MVC simplificado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1800">
                <a:solidFill>
                  <a:schemeClr val="dk1"/>
                </a:solidFill>
              </a:rPr>
              <a:t>• Separación entre lógica, datos y presentación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1800">
                <a:solidFill>
                  <a:schemeClr val="dk1"/>
                </a:solidFill>
              </a:rPr>
              <a:t>• PHP maneja datos (Modelo)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1800">
                <a:solidFill>
                  <a:schemeClr val="dk1"/>
                </a:solidFill>
              </a:rPr>
              <a:t>• HTML/CSS manejan interfaz (Vista)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</a:rPr>
              <a:t>•Javascript (Fetch) actúa como Controlador.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5" name="Google Shape;195;g3b05555e95a_2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0525" y="1729925"/>
            <a:ext cx="6916950" cy="3398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00" name="Google Shape;20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9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Hayashi Ha Online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202" name="Google Shape;202;p9"/>
          <p:cNvSpPr txBox="1"/>
          <p:nvPr/>
        </p:nvSpPr>
        <p:spPr>
          <a:xfrm>
            <a:off x="-113400" y="738255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Modelo de datos</a:t>
            </a:r>
            <a:endParaRPr/>
          </a:p>
        </p:txBody>
      </p:sp>
      <p:cxnSp>
        <p:nvCxnSpPr>
          <p:cNvPr id="203" name="Google Shape;203;p9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4" name="Google Shape;204;p9"/>
          <p:cNvSpPr txBox="1"/>
          <p:nvPr/>
        </p:nvSpPr>
        <p:spPr>
          <a:xfrm>
            <a:off x="1222300" y="1384750"/>
            <a:ext cx="44382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Incluye: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Base de datos relacional en </a:t>
            </a:r>
            <a:r>
              <a:rPr b="1" lang="es-CL" sz="1800">
                <a:solidFill>
                  <a:schemeClr val="dk1"/>
                </a:solidFill>
              </a:rPr>
              <a:t>MySQL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Modelo </a:t>
            </a:r>
            <a:r>
              <a:rPr b="1" lang="es-CL" sz="1800">
                <a:solidFill>
                  <a:schemeClr val="dk1"/>
                </a:solidFill>
              </a:rPr>
              <a:t>normalizado.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Tablas principales: usuarios, inscripciones, cursos, facturas y pagos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Uso de </a:t>
            </a:r>
            <a:r>
              <a:rPr b="1" lang="es-CL" sz="1800">
                <a:solidFill>
                  <a:schemeClr val="dk1"/>
                </a:solidFill>
              </a:rPr>
              <a:t>claves foráneas</a:t>
            </a:r>
            <a:r>
              <a:rPr lang="es-CL" sz="1800">
                <a:solidFill>
                  <a:schemeClr val="dk1"/>
                </a:solidFill>
              </a:rPr>
              <a:t> para relaciones consistentes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Diseño orientado a integridad y mantenimiento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" name="Google Shape;20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5703" y="1455975"/>
            <a:ext cx="3491901" cy="3684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10" name="Google Shape;21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10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Hayashi Ha Online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212" name="Google Shape;212;p10"/>
          <p:cNvSpPr txBox="1"/>
          <p:nvPr/>
        </p:nvSpPr>
        <p:spPr>
          <a:xfrm>
            <a:off x="3642879" y="640259"/>
            <a:ext cx="517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Tecnologías utilizadas</a:t>
            </a:r>
            <a:endParaRPr/>
          </a:p>
        </p:txBody>
      </p:sp>
      <p:cxnSp>
        <p:nvCxnSpPr>
          <p:cNvPr id="213" name="Google Shape;213;p10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4" name="Google Shape;214;p10"/>
          <p:cNvSpPr txBox="1"/>
          <p:nvPr/>
        </p:nvSpPr>
        <p:spPr>
          <a:xfrm>
            <a:off x="1844578" y="1549925"/>
            <a:ext cx="27516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Backend</a:t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10" title="php8.2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9475" y="2154619"/>
            <a:ext cx="1550099" cy="1162582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0"/>
          <p:cNvSpPr txBox="1"/>
          <p:nvPr/>
        </p:nvSpPr>
        <p:spPr>
          <a:xfrm>
            <a:off x="7518703" y="1467050"/>
            <a:ext cx="2751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 de Datos</a:t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7" name="Google Shape;217;p10" title="Xampp-Icono-www.Jarroba.com_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54250" y="2076364"/>
            <a:ext cx="1354499" cy="1354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0"/>
          <p:cNvSpPr txBox="1"/>
          <p:nvPr/>
        </p:nvSpPr>
        <p:spPr>
          <a:xfrm>
            <a:off x="2333125" y="3637888"/>
            <a:ext cx="177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Frontend</a:t>
            </a:r>
            <a:endParaRPr/>
          </a:p>
        </p:txBody>
      </p:sp>
      <p:sp>
        <p:nvSpPr>
          <p:cNvPr id="219" name="Google Shape;219;p10"/>
          <p:cNvSpPr txBox="1"/>
          <p:nvPr/>
        </p:nvSpPr>
        <p:spPr>
          <a:xfrm>
            <a:off x="7394500" y="37633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Otras tecnologías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p10" title="MySQL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50862" y="1792276"/>
            <a:ext cx="1887273" cy="1887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10" title="html5.jp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05925" y="4046836"/>
            <a:ext cx="1176325" cy="117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10" title="CSS3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96175" y="3957760"/>
            <a:ext cx="959655" cy="1354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10" title="bootstrap-logo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163203" y="5490401"/>
            <a:ext cx="1176322" cy="97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10" title="JavaScript-Symbol.pn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293512" y="5223175"/>
            <a:ext cx="1725573" cy="1292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0" title="GH.png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603088" y="4450252"/>
            <a:ext cx="2570875" cy="1439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825" y="-211675"/>
            <a:ext cx="9627300" cy="7069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scuelaIT Duoc UC - Escuela de Informática y Telecomunicaciones Duoc UC - Duoc  UC | LinkedIn" id="231" name="Google Shape;231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1"/>
          <p:cNvSpPr/>
          <p:nvPr/>
        </p:nvSpPr>
        <p:spPr>
          <a:xfrm>
            <a:off x="488600" y="2870422"/>
            <a:ext cx="11446800" cy="785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11"/>
          <p:cNvSpPr txBox="1"/>
          <p:nvPr/>
        </p:nvSpPr>
        <p:spPr>
          <a:xfrm>
            <a:off x="720450" y="2870425"/>
            <a:ext cx="11309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DEMOSTRACIÓN DEL RESULTADO DEL PROYECTO</a:t>
            </a:r>
            <a:endParaRPr/>
          </a:p>
        </p:txBody>
      </p:sp>
    </p:spTree>
  </p:cSld>
  <p:clrMapOvr>
    <a:masterClrMapping/>
  </p:clrMapOvr>
  <p:transition spd="slow">
    <p:wipe dir="l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38" name="Google Shape;23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3"/>
          <p:cNvSpPr txBox="1"/>
          <p:nvPr/>
        </p:nvSpPr>
        <p:spPr>
          <a:xfrm>
            <a:off x="1" y="3044273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Obstáculos presentados durante el desarrollo</a:t>
            </a:r>
            <a:endParaRPr/>
          </a:p>
        </p:txBody>
      </p:sp>
    </p:spTree>
  </p:cSld>
  <p:clrMapOvr>
    <a:masterClrMapping/>
  </p:clrMapOvr>
  <p:transition spd="slow">
    <p:wipe dir="l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44" name="Google Shape;24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14"/>
          <p:cNvSpPr txBox="1"/>
          <p:nvPr/>
        </p:nvSpPr>
        <p:spPr>
          <a:xfrm>
            <a:off x="0" y="3044254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PREGUNTAS DE LA COMISIÓN</a:t>
            </a:r>
            <a:endParaRPr/>
          </a:p>
        </p:txBody>
      </p:sp>
    </p:spTree>
  </p:cSld>
  <p:clrMapOvr>
    <a:masterClrMapping/>
  </p:clrMapOvr>
  <p:transition spd="slow">
    <p:wipe dir="l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90" name="Google Shape;9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2"/>
          <p:cNvGrpSpPr/>
          <p:nvPr/>
        </p:nvGrpSpPr>
        <p:grpSpPr>
          <a:xfrm>
            <a:off x="4252173" y="1631444"/>
            <a:ext cx="7633615" cy="4350556"/>
            <a:chOff x="-115" y="0"/>
            <a:chExt cx="7633615" cy="4350556"/>
          </a:xfrm>
        </p:grpSpPr>
        <p:sp>
          <p:nvSpPr>
            <p:cNvPr id="92" name="Google Shape;92;p2"/>
            <p:cNvSpPr/>
            <p:nvPr/>
          </p:nvSpPr>
          <p:spPr>
            <a:xfrm>
              <a:off x="0" y="0"/>
              <a:ext cx="7633500" cy="20712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 txBox="1"/>
            <p:nvPr/>
          </p:nvSpPr>
          <p:spPr>
            <a:xfrm>
              <a:off x="-108" y="0"/>
              <a:ext cx="5899800" cy="207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3350" lIns="133350" spcFirstLastPara="1" rIns="133350" wrap="square" tIns="1333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500"/>
                <a:buFont typeface="Calibri"/>
                <a:buNone/>
              </a:pPr>
              <a:r>
                <a:rPr b="0" i="0" lang="es-CL" sz="3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Yerko Gómez</a:t>
              </a:r>
              <a:endParaRPr b="0" i="0" sz="3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1225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Char char="•"/>
              </a:pPr>
              <a:r>
                <a:rPr b="0" i="0" lang="es-CL" sz="27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Cargo:</a:t>
              </a:r>
              <a:endPara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9144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None/>
              </a:pPr>
              <a:r>
                <a:rPr b="0" i="0" lang="es-CL" sz="27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Desarrollo Frontend</a:t>
              </a:r>
              <a:r>
                <a:rPr b="0" i="0" lang="es-CL" sz="27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e </a:t>
              </a:r>
              <a:r>
                <a:rPr b="0" i="0" lang="es-CL" sz="27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infraestructura</a:t>
              </a:r>
              <a:endPara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0" y="2279367"/>
              <a:ext cx="7633494" cy="2071186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 txBox="1"/>
            <p:nvPr/>
          </p:nvSpPr>
          <p:spPr>
            <a:xfrm>
              <a:off x="-115" y="2279356"/>
              <a:ext cx="7633500" cy="207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3350" lIns="133350" spcFirstLastPara="1" rIns="133350" wrap="square" tIns="1333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500"/>
                <a:buFont typeface="Calibri"/>
                <a:buNone/>
              </a:pPr>
              <a:r>
                <a:rPr b="0" i="0" lang="es-CL" sz="3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Nicolás Dendal</a:t>
              </a:r>
              <a:endParaRPr b="0" i="0" sz="3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1225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Char char="•"/>
              </a:pPr>
              <a:r>
                <a:rPr b="0" i="0" lang="es-CL" sz="27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Cargo:</a:t>
              </a:r>
              <a:endPara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9144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None/>
              </a:pPr>
              <a:r>
                <a:rPr b="0" i="0" lang="es-CL" sz="27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Armado conexión a base de datos</a:t>
              </a:r>
              <a:r>
                <a:rPr lang="es-CL" sz="27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, QA e informes.</a:t>
              </a:r>
              <a:endParaRPr b="0" i="0" sz="2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" name="Google Shape;96;p2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L" sz="1800" u="none" cap="none" strike="noStrik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b="0" i="0" lang="es-CL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Hayashi Ha Online</a:t>
            </a:r>
            <a:r>
              <a:rPr b="0" i="0" lang="es-CL" sz="1800" u="none" cap="none" strike="noStrik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97" name="Google Shape;97;p2"/>
          <p:cNvSpPr txBox="1"/>
          <p:nvPr/>
        </p:nvSpPr>
        <p:spPr>
          <a:xfrm>
            <a:off x="306090" y="3058616"/>
            <a:ext cx="3609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INTEGRANTES DEL PROYECTO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8" name="Google Shape;98;p2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l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03" name="Google Shape;103;g3b05555e95a_2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3b05555e95a_2_0"/>
          <p:cNvSpPr txBox="1"/>
          <p:nvPr/>
        </p:nvSpPr>
        <p:spPr>
          <a:xfrm>
            <a:off x="-58000" y="738224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DESCRIPCIÓN DEL PROYECTO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05;g3b05555e95a_2_0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06" name="Google Shape;106;g3b05555e95a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175" y="2240150"/>
            <a:ext cx="5445751" cy="363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3b05555e95a_2_0"/>
          <p:cNvSpPr txBox="1"/>
          <p:nvPr/>
        </p:nvSpPr>
        <p:spPr>
          <a:xfrm>
            <a:off x="136188" y="368928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757070"/>
                </a:solidFill>
              </a:rPr>
              <a:t>PROYECTO “</a:t>
            </a:r>
            <a:r>
              <a:rPr lang="es-CL" sz="1600">
                <a:solidFill>
                  <a:schemeClr val="dk1"/>
                </a:solidFill>
              </a:rPr>
              <a:t>Hayashi Ha Online</a:t>
            </a:r>
            <a:r>
              <a:rPr lang="es-CL" sz="1600">
                <a:solidFill>
                  <a:srgbClr val="757070"/>
                </a:solidFill>
              </a:rPr>
              <a:t>”</a:t>
            </a:r>
            <a:endParaRPr sz="1200"/>
          </a:p>
        </p:txBody>
      </p:sp>
      <p:pic>
        <p:nvPicPr>
          <p:cNvPr id="108" name="Google Shape;108;g3b05555e95a_2_0" title="Captura de pantalla 2025-12-13 222659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7150" y="2327150"/>
            <a:ext cx="5894849" cy="323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3b05555e95a_2_0"/>
          <p:cNvSpPr txBox="1"/>
          <p:nvPr/>
        </p:nvSpPr>
        <p:spPr>
          <a:xfrm>
            <a:off x="1275925" y="1504638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800">
                <a:solidFill>
                  <a:schemeClr val="dk1"/>
                </a:solidFill>
              </a:rPr>
              <a:t>Problema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0" name="Google Shape;110;g3b05555e95a_2_0"/>
          <p:cNvSpPr txBox="1"/>
          <p:nvPr/>
        </p:nvSpPr>
        <p:spPr>
          <a:xfrm>
            <a:off x="7477100" y="1548125"/>
            <a:ext cx="465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800">
                <a:solidFill>
                  <a:schemeClr val="dk1"/>
                </a:solidFill>
              </a:rPr>
              <a:t>S</a:t>
            </a:r>
            <a:r>
              <a:rPr b="1" lang="es-CL" sz="2800">
                <a:solidFill>
                  <a:schemeClr val="dk1"/>
                </a:solidFill>
              </a:rPr>
              <a:t>olución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111" name="Google Shape;111;g3b05555e95a_2_0"/>
          <p:cNvSpPr/>
          <p:nvPr/>
        </p:nvSpPr>
        <p:spPr>
          <a:xfrm>
            <a:off x="5450150" y="3817400"/>
            <a:ext cx="1175700" cy="708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16" name="Google Shape;11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Hayashi Ha Online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18" name="Google Shape;118;p4"/>
          <p:cNvSpPr txBox="1"/>
          <p:nvPr/>
        </p:nvSpPr>
        <p:spPr>
          <a:xfrm>
            <a:off x="3117275" y="809202"/>
            <a:ext cx="641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 General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9" name="Google Shape;119;p4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0" name="Google Shape;120;p4"/>
          <p:cNvSpPr/>
          <p:nvPr/>
        </p:nvSpPr>
        <p:spPr>
          <a:xfrm>
            <a:off x="614525" y="2079150"/>
            <a:ext cx="4085700" cy="3505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</a:rPr>
              <a:t>Desarrollar un sistema web que optimice la gestión administrativa, financiera y comunicacional de la escuela Hayashi Ha Online.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21" name="Google Shape;12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9100" y="2214554"/>
            <a:ext cx="7010400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26" name="Google Shape;126;g3b05555e95a_2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3b05555e95a_2_18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Hayashi Ha Online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cxnSp>
        <p:nvCxnSpPr>
          <p:cNvPr id="128" name="Google Shape;128;g3b05555e95a_2_18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9" name="Google Shape;129;g3b05555e95a_2_18"/>
          <p:cNvSpPr txBox="1"/>
          <p:nvPr/>
        </p:nvSpPr>
        <p:spPr>
          <a:xfrm>
            <a:off x="-173974" y="777821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 Específicos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3b05555e95a_2_18"/>
          <p:cNvSpPr/>
          <p:nvPr/>
        </p:nvSpPr>
        <p:spPr>
          <a:xfrm>
            <a:off x="6918900" y="1901288"/>
            <a:ext cx="4678500" cy="3987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Diseñar una base de datos escalable.</a:t>
            </a:r>
            <a:b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Implementar autenticación y roles de usuario.</a:t>
            </a:r>
            <a:b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 módulos clave del sistema.</a:t>
            </a:r>
            <a:b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Realizar pruebas funcionales e integración.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1" name="Google Shape;131;g3b05555e95a_2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875" y="1625175"/>
            <a:ext cx="4925125" cy="453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36" name="Google Shape;13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5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Hayashi Ha Online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38" name="Google Shape;138;p5"/>
          <p:cNvSpPr txBox="1"/>
          <p:nvPr/>
        </p:nvSpPr>
        <p:spPr>
          <a:xfrm>
            <a:off x="0" y="777805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Alcances del proyecto</a:t>
            </a:r>
            <a:endParaRPr/>
          </a:p>
        </p:txBody>
      </p:sp>
      <p:cxnSp>
        <p:nvCxnSpPr>
          <p:cNvPr id="139" name="Google Shape;139;p5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0" name="Google Shape;140;p5"/>
          <p:cNvSpPr txBox="1"/>
          <p:nvPr/>
        </p:nvSpPr>
        <p:spPr>
          <a:xfrm>
            <a:off x="611850" y="2614825"/>
            <a:ext cx="4857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Sistema web funcional con autenticación y control de roles de alumnos y Administradores.</a:t>
            </a:r>
            <a:endParaRPr/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Módulo de pagos con control de morosidad.</a:t>
            </a:r>
            <a:endParaRPr/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Generación de estadísticas de gestión.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3900" y="2176725"/>
            <a:ext cx="3987225" cy="398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46" name="Google Shape;146;g3b05555e95a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3b05555e95a_1_0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Hayashi Ha Online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48" name="Google Shape;148;g3b05555e95a_1_0"/>
          <p:cNvSpPr txBox="1"/>
          <p:nvPr/>
        </p:nvSpPr>
        <p:spPr>
          <a:xfrm>
            <a:off x="0" y="1119430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imitaciones del proyecto</a:t>
            </a:r>
            <a:endParaRPr/>
          </a:p>
        </p:txBody>
      </p:sp>
      <p:cxnSp>
        <p:nvCxnSpPr>
          <p:cNvPr id="149" name="Google Shape;149;g3b05555e95a_1_0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0" name="Google Shape;150;g3b05555e95a_1_0"/>
          <p:cNvSpPr txBox="1"/>
          <p:nvPr/>
        </p:nvSpPr>
        <p:spPr>
          <a:xfrm>
            <a:off x="6421150" y="2312825"/>
            <a:ext cx="5492400" cy="27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El sistema funciona en entorno local (XAMPP) durante esta fase.</a:t>
            </a:r>
            <a:endParaRPr sz="1800"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Incapacidad de pruebas de rendimiento de carga.</a:t>
            </a:r>
            <a:endParaRPr sz="1800">
              <a:solidFill>
                <a:schemeClr val="dk1"/>
              </a:solidFill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Las operaciones de respaldo, mantenimiento y escalabilidad de la base de datos deben realizarse de manera manual.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Google Shape;151;g3b05555e95a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475" y="2147124"/>
            <a:ext cx="5775776" cy="38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56" name="Google Shape;15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6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Hayashi Ha Online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58" name="Google Shape;158;p6"/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Metodología de trabajo para el desarrollo del proyecto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9" name="Google Shape;159;p6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0" name="Google Shape;160;p6"/>
          <p:cNvSpPr txBox="1"/>
          <p:nvPr/>
        </p:nvSpPr>
        <p:spPr>
          <a:xfrm>
            <a:off x="203575" y="2623900"/>
            <a:ext cx="5388900" cy="3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Metodología: Scrum</a:t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Metodología </a:t>
            </a:r>
            <a:r>
              <a:rPr b="1" lang="es-CL" sz="1800">
                <a:solidFill>
                  <a:schemeClr val="dk1"/>
                </a:solidFill>
              </a:rPr>
              <a:t>incremental e iterativa.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Desarrollo por etapas con mejoras progresivas.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Ciclos de análisis, diseño, codificación y prueba.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Enfoque adaptable según resultados de cada iteración.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CL" sz="1800">
                <a:solidFill>
                  <a:schemeClr val="dk1"/>
                </a:solidFill>
              </a:rPr>
              <a:t>Entregables incrementales: BD → Backend → Frontend → Pruebas → Notificaciones → Documentación.</a:t>
            </a:r>
            <a:endParaRPr sz="18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6"/>
          <p:cNvSpPr/>
          <p:nvPr/>
        </p:nvSpPr>
        <p:spPr>
          <a:xfrm>
            <a:off x="6068800" y="3526550"/>
            <a:ext cx="1268400" cy="968400"/>
          </a:xfrm>
          <a:prstGeom prst="roundRect">
            <a:avLst>
              <a:gd fmla="val 16667" name="adj"/>
            </a:avLst>
          </a:prstGeom>
          <a:solidFill>
            <a:srgbClr val="1C305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Diseño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6697388" y="5213375"/>
            <a:ext cx="1268400" cy="968400"/>
          </a:xfrm>
          <a:prstGeom prst="roundRect">
            <a:avLst>
              <a:gd fmla="val 16667" name="adj"/>
            </a:avLst>
          </a:prstGeom>
          <a:solidFill>
            <a:srgbClr val="1C305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Desarrollo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6"/>
          <p:cNvSpPr/>
          <p:nvPr/>
        </p:nvSpPr>
        <p:spPr>
          <a:xfrm>
            <a:off x="7711625" y="2299625"/>
            <a:ext cx="1268400" cy="968400"/>
          </a:xfrm>
          <a:prstGeom prst="roundRect">
            <a:avLst>
              <a:gd fmla="val 16667" name="adj"/>
            </a:avLst>
          </a:prstGeom>
          <a:solidFill>
            <a:srgbClr val="1C305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Análisis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9308850" y="3526550"/>
            <a:ext cx="1268400" cy="968400"/>
          </a:xfrm>
          <a:prstGeom prst="roundRect">
            <a:avLst>
              <a:gd fmla="val 16667" name="adj"/>
            </a:avLst>
          </a:prstGeom>
          <a:solidFill>
            <a:srgbClr val="1C305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Mejora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8900650" y="5213375"/>
            <a:ext cx="1268400" cy="968400"/>
          </a:xfrm>
          <a:prstGeom prst="roundRect">
            <a:avLst>
              <a:gd fmla="val 16667" name="adj"/>
            </a:avLst>
          </a:prstGeom>
          <a:solidFill>
            <a:srgbClr val="1C305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Prueba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6"/>
          <p:cNvSpPr/>
          <p:nvPr/>
        </p:nvSpPr>
        <p:spPr>
          <a:xfrm flipH="1" rot="-5398680">
            <a:off x="6585075" y="2617875"/>
            <a:ext cx="781500" cy="8616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6"/>
          <p:cNvSpPr/>
          <p:nvPr/>
        </p:nvSpPr>
        <p:spPr>
          <a:xfrm rot="-2174952">
            <a:off x="6806307" y="4562227"/>
            <a:ext cx="398783" cy="52155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6"/>
          <p:cNvSpPr/>
          <p:nvPr/>
        </p:nvSpPr>
        <p:spPr>
          <a:xfrm>
            <a:off x="8177900" y="5481400"/>
            <a:ext cx="594300" cy="369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D9EEB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6"/>
          <p:cNvSpPr/>
          <p:nvPr/>
        </p:nvSpPr>
        <p:spPr>
          <a:xfrm>
            <a:off x="9504575" y="4599013"/>
            <a:ext cx="442200" cy="5103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6"/>
          <p:cNvSpPr/>
          <p:nvPr/>
        </p:nvSpPr>
        <p:spPr>
          <a:xfrm flipH="1" rot="1169">
            <a:off x="9234425" y="2556771"/>
            <a:ext cx="882000" cy="859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75" name="Google Shape;17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7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Hayashi Ha Online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77" name="Google Shape;177;p7"/>
          <p:cNvSpPr txBox="1"/>
          <p:nvPr/>
        </p:nvSpPr>
        <p:spPr>
          <a:xfrm>
            <a:off x="1" y="1155656"/>
            <a:ext cx="1219199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Cronograma para el desarrollo del proyecto</a:t>
            </a:r>
            <a:endParaRPr/>
          </a:p>
        </p:txBody>
      </p:sp>
      <p:cxnSp>
        <p:nvCxnSpPr>
          <p:cNvPr id="178" name="Google Shape;178;p7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graphicFrame>
        <p:nvGraphicFramePr>
          <p:cNvPr id="179" name="Google Shape;179;p7"/>
          <p:cNvGraphicFramePr/>
          <p:nvPr/>
        </p:nvGraphicFramePr>
        <p:xfrm>
          <a:off x="217048" y="1801792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{D14A5C34-19D0-41D6-9D65-54F8178F6D5B}</a:tableStyleId>
              </a:tblPr>
              <a:tblGrid>
                <a:gridCol w="1989750"/>
                <a:gridCol w="492900"/>
                <a:gridCol w="492900"/>
                <a:gridCol w="492025"/>
                <a:gridCol w="610625"/>
                <a:gridCol w="610625"/>
                <a:gridCol w="492025"/>
                <a:gridCol w="492025"/>
                <a:gridCol w="492900"/>
                <a:gridCol w="611500"/>
                <a:gridCol w="611500"/>
                <a:gridCol w="560550"/>
                <a:gridCol w="622925"/>
                <a:gridCol w="622925"/>
                <a:gridCol w="622050"/>
                <a:gridCol w="622050"/>
                <a:gridCol w="451350"/>
                <a:gridCol w="470350"/>
                <a:gridCol w="469375"/>
              </a:tblGrid>
              <a:tr h="196725">
                <a:tc rowSpan="2"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Actividad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Iteración</a:t>
                      </a:r>
                      <a:r>
                        <a:rPr lang="es-CL" sz="800" u="none" cap="none" strike="noStrike"/>
                        <a:t> 1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 hMerge="1"/>
                <a:tc hMerge="1"/>
                <a:tc hMerge="1"/>
                <a:tc gridSpan="9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Iteración</a:t>
                      </a:r>
                      <a:r>
                        <a:rPr lang="es-CL" sz="800" u="none" cap="none" strike="noStrike"/>
                        <a:t> 2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5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Iteración</a:t>
                      </a:r>
                      <a:r>
                        <a:rPr lang="es-CL" sz="800" u="none" cap="none" strike="noStrike"/>
                        <a:t> 3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 hMerge="1"/>
                <a:tc hMerge="1"/>
                <a:tc hMerge="1"/>
                <a:tc hMerge="1"/>
              </a:tr>
              <a:tr h="5582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1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2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3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4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5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6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7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8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9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10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11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12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13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14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15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16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lang="es-CL" sz="800"/>
                        <a:t>S17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S 18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</a:tr>
              <a:tr h="502575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lang="es-CL" sz="1000" u="none" cap="none" strike="noStrike"/>
                        <a:t>Levantamiento inicial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</a:tr>
              <a:tr h="237600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lang="es-CL" sz="1000" u="none" cap="none" strike="noStrike"/>
                        <a:t>Diseño de BD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</a:tr>
              <a:tr h="237600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lang="es-CL" sz="1000" u="none" cap="none" strike="noStrike"/>
                        <a:t>Backend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</a:tr>
              <a:tr h="237600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lang="es-CL" sz="1000" u="none" cap="none" strike="noStrike"/>
                        <a:t>Frontend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</a:t>
                      </a:r>
                      <a:r>
                        <a:rPr lang="es-CL" sz="800"/>
                        <a:t>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</a:tr>
              <a:tr h="502575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lang="es-CL" sz="1000" u="none" cap="none" strike="noStrike"/>
                        <a:t>Informes y reportes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r>
                        <a:rPr lang="es-CL" sz="800"/>
                        <a:t>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</a:tr>
              <a:tr h="502575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lang="es-CL" sz="1000" u="none" cap="none" strike="noStrike"/>
                        <a:t>Módulo de alertas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</a:tr>
              <a:tr h="502575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lang="es-CL" sz="1000" u="none" cap="none" strike="noStrike"/>
                        <a:t>Pruebas y validación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r>
                        <a:rPr lang="es-CL" sz="800"/>
                        <a:t>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r>
                        <a:rPr lang="es-CL" sz="800"/>
                        <a:t>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</a:tr>
              <a:tr h="502575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lang="es-CL" sz="1000"/>
                        <a:t>V</a:t>
                      </a:r>
                      <a:r>
                        <a:rPr lang="es-CL" sz="1000" u="none" cap="none" strike="noStrike"/>
                        <a:t>alidación de los sistemas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</a:tr>
              <a:tr h="502575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lang="es-CL" sz="1000" u="none" cap="none" strike="noStrike"/>
                        <a:t>Marcha Blanca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YG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</a:tr>
              <a:tr h="365525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lang="es-CL" sz="1000" u="none" cap="none" strike="noStrike"/>
                        <a:t>Informe final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/>
                        <a:t>YG/ND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s-CL" sz="800" u="none" cap="none" strike="noStrike"/>
                        <a:t> </a:t>
                      </a:r>
                      <a:r>
                        <a:rPr lang="es-CL" sz="800"/>
                        <a:t>YG/ND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4850" marL="648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64850" marL="64850"/>
                </a:tc>
              </a:tr>
            </a:tbl>
          </a:graphicData>
        </a:graphic>
      </p:graphicFrame>
    </p:spTree>
  </p:cSld>
  <p:clrMapOvr>
    <a:masterClrMapping/>
  </p:clrMapOvr>
  <p:transition spd="slow">
    <p:wipe dir="l"/>
  </p:transition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2023-10-28T21:12:11Z</dcterms:created>
  <dc:creator>Gerardo Galan Cruz</dc:creator>
</cp:coreProperties>
</file>